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6" r:id="rId3"/>
    <p:sldId id="293" r:id="rId4"/>
    <p:sldId id="319" r:id="rId5"/>
    <p:sldId id="320" r:id="rId6"/>
    <p:sldId id="318" r:id="rId7"/>
    <p:sldId id="317" r:id="rId8"/>
  </p:sldIdLst>
  <p:sldSz cx="12192000" cy="6858000"/>
  <p:notesSz cx="6858000" cy="9144000"/>
  <p:embeddedFontLst>
    <p:embeddedFont>
      <p:font typeface="Microsoft YaHei Light" panose="020B0502040204020203" pitchFamily="34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DAF"/>
    <a:srgbClr val="00FFFF"/>
    <a:srgbClr val="002245"/>
    <a:srgbClr val="002142"/>
    <a:srgbClr val="02266B"/>
    <a:srgbClr val="122D46"/>
    <a:srgbClr val="D8D6D8"/>
    <a:srgbClr val="09EFE2"/>
    <a:srgbClr val="0497E7"/>
    <a:srgbClr val="8BF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9" autoAdjust="0"/>
    <p:restoredTop sz="94660"/>
  </p:normalViewPr>
  <p:slideViewPr>
    <p:cSldViewPr snapToGrid="0">
      <p:cViewPr varScale="1">
        <p:scale>
          <a:sx n="89" d="100"/>
          <a:sy n="89" d="100"/>
        </p:scale>
        <p:origin x="45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2.xml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0B52ADF7-5D09-46CB-9C44-932F541C15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3A339DD2-275A-4B7A-A89D-E3138F432F5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B1EF8D30-CF59-47E4-B603-52E0F46886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8F28C34A-3525-4683-B4FE-567DDC8F7AE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3000">
              <a:schemeClr val="accent1">
                <a:lumMod val="5000"/>
                <a:lumOff val="95000"/>
              </a:schemeClr>
            </a:gs>
            <a:gs pos="100000">
              <a:srgbClr val="D8D6D8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475" t="23404" r="2423" b="2340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000">
                <a:srgbClr val="002142">
                  <a:alpha val="15000"/>
                </a:srgbClr>
              </a:gs>
              <a:gs pos="100000">
                <a:srgbClr val="00224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281930" y="1450975"/>
            <a:ext cx="5823585" cy="2167890"/>
          </a:xfrm>
          <a:prstGeom prst="rect">
            <a:avLst/>
          </a:prstGeom>
          <a:ln>
            <a:noFill/>
          </a:ln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altLang="en-US" sz="80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ENERGYX</a:t>
            </a:r>
            <a:endParaRPr lang="pt-BR" altLang="en-US" sz="80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87" b="10056"/>
          <a:stretch>
            <a:fillRect/>
          </a:stretch>
        </p:blipFill>
        <p:spPr>
          <a:xfrm>
            <a:off x="6173470" y="3546475"/>
            <a:ext cx="4040505" cy="29317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63568" cy="126356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297940" y="2734945"/>
            <a:ext cx="9596755" cy="3557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solu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proposta, </a:t>
            </a:r>
            <a:r>
              <a:rPr lang="pt-BR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ENERGYX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, foi desenvolvida para atender à necessidade de monitoramento, gest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e an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lise do consumo de energia em dispositivos e estimativas de consumo. O sistema permite realizar opera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de CRUD (Criar, Ler, Atualizar e Excluir) em tabelas relacionadas a usu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rios, dispositivos, estimativas de consumo e sugest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de economia. Tamb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 oferece a exporta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de dados para JSON e CSV, al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 de valida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robustas para garantir a integridade dos dados.</a:t>
            </a:r>
            <a:endParaRPr lang="en-US" altLang="pt-BR" sz="2000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TextBox 30"/>
          <p:cNvSpPr txBox="1"/>
          <p:nvPr/>
        </p:nvSpPr>
        <p:spPr>
          <a:xfrm>
            <a:off x="1913890" y="356235"/>
            <a:ext cx="836485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eaLnBrk="0" hangingPunct="0">
              <a:lnSpc>
                <a:spcPct val="120000"/>
              </a:lnSpc>
            </a:pPr>
            <a:r>
              <a:rPr lang="pt-BR" sz="5500" b="1" spc="300" dirty="0">
                <a:ln w="12700">
                  <a:noFill/>
                </a:ln>
                <a:gradFill>
                  <a:gsLst>
                    <a:gs pos="33000">
                      <a:srgbClr val="00FFFF"/>
                    </a:gs>
                    <a:gs pos="100000">
                      <a:srgbClr val="005DAF"/>
                    </a:gs>
                  </a:gsLst>
                  <a:lin ang="0" scaled="1"/>
                </a:gradFill>
                <a:latin typeface="Arial" panose="020B0604020202020204" pitchFamily="34" charset="0"/>
                <a:ea typeface="Arial" panose="020B0604020202020204" pitchFamily="34" charset="0"/>
                <a:sym typeface="Microsoft YaHei Light" panose="020B0502040204020203" pitchFamily="34" charset="-122"/>
              </a:rPr>
              <a:t>DESCRIÇÃO DA SOLUÇÃO</a:t>
            </a:r>
            <a:endParaRPr lang="en-US" sz="5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Microsoft YaHei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735" y="-59055"/>
            <a:ext cx="2794000" cy="279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#ppt_h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63568" cy="126356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24865" y="2100580"/>
            <a:ext cx="10543540" cy="46310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pt-BR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aplica</a:t>
            </a: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permite que empresas, resid</a:t>
            </a: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ê</a:t>
            </a:r>
            <a:r>
              <a:rPr lang="en-US" altLang="pt-BR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ncias e usu</a:t>
            </a: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rios individuais: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Clr>
                <a:srgbClr val="09EFE2"/>
              </a:buClr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Gerenciem dispositivos eletrônicos, controlando o consumo m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dio de energia 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0" algn="ctr">
              <a:lnSpc>
                <a:spcPct val="150000"/>
              </a:lnSpc>
              <a:buClr>
                <a:srgbClr val="09EFE2"/>
              </a:buClr>
              <a:buFont typeface="Arial" panose="020B0604020202020204" pitchFamily="34" charset="0"/>
              <a:buNone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 cada equipamento.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Clr>
                <a:srgbClr val="8BFFF4"/>
              </a:buClr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Calculem estimativas de consumo energ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tico com base em padr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õ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de uso, 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fornecendo uma vis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detalhada do impacto energ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tico.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457200" indent="-457200" algn="ctr">
              <a:lnSpc>
                <a:spcPct val="150000"/>
              </a:lnSpc>
              <a:buClr>
                <a:srgbClr val="09EFE2"/>
              </a:buClr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Proponham sugest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õ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de economia, ajudando a reduzir custos e 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melhorar pr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ticas de uso eficiente.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Clr>
                <a:srgbClr val="09EFE2"/>
              </a:buClr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Fa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am consultas detalhadas com filtros espec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í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ficos, visualizando informa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diretamente 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do banco de dados Oracle.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Clr>
                <a:srgbClr val="00FFFF"/>
              </a:buClr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Exportem dados de consumo energ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tico em formatos JSON e CSV para 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lises externas ou relat</a:t>
            </a: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ó</a:t>
            </a:r>
            <a:r>
              <a:rPr lang="en-US" altLang="pt-BR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rios.</a:t>
            </a:r>
            <a:endParaRPr lang="en-US" altLang="pt-BR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TextBox 30"/>
          <p:cNvSpPr txBox="1"/>
          <p:nvPr/>
        </p:nvSpPr>
        <p:spPr>
          <a:xfrm>
            <a:off x="1913890" y="34290"/>
            <a:ext cx="836485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eaLnBrk="0" hangingPunct="0">
              <a:lnSpc>
                <a:spcPct val="120000"/>
              </a:lnSpc>
            </a:pPr>
            <a:r>
              <a:rPr lang="pt-BR" sz="5500" b="1" spc="300" dirty="0">
                <a:ln w="12700">
                  <a:noFill/>
                </a:ln>
                <a:gradFill>
                  <a:gsLst>
                    <a:gs pos="33000">
                      <a:srgbClr val="00FFFF"/>
                    </a:gs>
                    <a:gs pos="100000">
                      <a:srgbClr val="005DAF"/>
                    </a:gs>
                  </a:gsLst>
                  <a:lin ang="0" scaled="1"/>
                </a:gradFill>
                <a:latin typeface="Arial" panose="020B0604020202020204" pitchFamily="34" charset="0"/>
                <a:ea typeface="Arial" panose="020B0604020202020204" pitchFamily="34" charset="0"/>
                <a:sym typeface="Microsoft YaHei Light" panose="020B0502040204020203" pitchFamily="34" charset="-122"/>
              </a:rPr>
              <a:t>OBJETIVO DO PROJETO</a:t>
            </a:r>
            <a:endParaRPr lang="en-US" sz="5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Microsoft YaHei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735" y="-397510"/>
            <a:ext cx="2794000" cy="2794000"/>
          </a:xfrm>
          <a:prstGeom prst="rect">
            <a:avLst/>
          </a:prstGeom>
        </p:spPr>
      </p:pic>
      <p:sp>
        <p:nvSpPr>
          <p:cNvPr id="26" name="Shape 509"/>
          <p:cNvSpPr>
            <a:spLocks noChangeArrowheads="1"/>
          </p:cNvSpPr>
          <p:nvPr/>
        </p:nvSpPr>
        <p:spPr bwMode="auto">
          <a:xfrm flipH="1">
            <a:off x="10949940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Shape 510"/>
          <p:cNvSpPr>
            <a:spLocks noChangeArrowheads="1"/>
          </p:cNvSpPr>
          <p:nvPr/>
        </p:nvSpPr>
        <p:spPr bwMode="auto">
          <a:xfrm flipH="1">
            <a:off x="10949940" y="5604510"/>
            <a:ext cx="76200" cy="11664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Shape 509"/>
          <p:cNvSpPr>
            <a:spLocks noChangeArrowheads="1"/>
          </p:cNvSpPr>
          <p:nvPr/>
        </p:nvSpPr>
        <p:spPr bwMode="auto">
          <a:xfrm flipH="1">
            <a:off x="112998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1" name="Shape 510"/>
          <p:cNvSpPr>
            <a:spLocks noChangeArrowheads="1"/>
          </p:cNvSpPr>
          <p:nvPr/>
        </p:nvSpPr>
        <p:spPr bwMode="auto">
          <a:xfrm flipH="1">
            <a:off x="11299825" y="6217920"/>
            <a:ext cx="76200" cy="55245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4" name="Shape 509"/>
          <p:cNvSpPr>
            <a:spLocks noChangeArrowheads="1"/>
          </p:cNvSpPr>
          <p:nvPr/>
        </p:nvSpPr>
        <p:spPr bwMode="auto">
          <a:xfrm flipH="1">
            <a:off x="1164907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5" name="Shape 510"/>
          <p:cNvSpPr>
            <a:spLocks noChangeArrowheads="1"/>
          </p:cNvSpPr>
          <p:nvPr/>
        </p:nvSpPr>
        <p:spPr bwMode="auto">
          <a:xfrm flipH="1">
            <a:off x="11649075" y="5958840"/>
            <a:ext cx="76200" cy="8115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Shape 509"/>
          <p:cNvSpPr>
            <a:spLocks noChangeArrowheads="1"/>
          </p:cNvSpPr>
          <p:nvPr/>
        </p:nvSpPr>
        <p:spPr bwMode="auto">
          <a:xfrm flipH="1">
            <a:off x="119983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9" name="Shape 510"/>
          <p:cNvSpPr>
            <a:spLocks noChangeArrowheads="1"/>
          </p:cNvSpPr>
          <p:nvPr/>
        </p:nvSpPr>
        <p:spPr bwMode="auto">
          <a:xfrm flipH="1">
            <a:off x="11998325" y="5751195"/>
            <a:ext cx="76200" cy="10198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#ppt_h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63568" cy="126356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24230" y="3006725"/>
            <a:ext cx="10543540" cy="20574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Al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 disso, o projeto foi desenvolvido com foco em boas pr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ticas de desenvolvimento, integrando valida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robustas, tratamento de exce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e um menu intuitivo que guia o usu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rio em todas as opera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çõ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es dispon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í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veis. A solu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busca, assim, fornecer uma interface amig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vel para ajudar no controle energ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é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tico e na promo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ç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ã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 de pr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ticas sustent</a:t>
            </a:r>
            <a:r>
              <a:rPr lang="en-US" altLang="en-US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á</a:t>
            </a:r>
            <a:r>
              <a:rPr lang="en-US" altLang="pt-BR" sz="2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veis.</a:t>
            </a:r>
            <a:endParaRPr lang="en-US" altLang="pt-BR" sz="2000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TextBox 30"/>
          <p:cNvSpPr txBox="1"/>
          <p:nvPr/>
        </p:nvSpPr>
        <p:spPr>
          <a:xfrm>
            <a:off x="1913890" y="455295"/>
            <a:ext cx="836485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eaLnBrk="0" hangingPunct="0">
              <a:lnSpc>
                <a:spcPct val="120000"/>
              </a:lnSpc>
            </a:pPr>
            <a:r>
              <a:rPr lang="pt-BR" sz="5500" b="1" spc="300" dirty="0">
                <a:ln w="12700">
                  <a:noFill/>
                </a:ln>
                <a:gradFill>
                  <a:gsLst>
                    <a:gs pos="33000">
                      <a:srgbClr val="00FFFF"/>
                    </a:gs>
                    <a:gs pos="100000">
                      <a:srgbClr val="005DAF"/>
                    </a:gs>
                  </a:gsLst>
                  <a:lin ang="0" scaled="1"/>
                </a:gradFill>
                <a:latin typeface="Arial" panose="020B0604020202020204" pitchFamily="34" charset="0"/>
                <a:ea typeface="Arial" panose="020B0604020202020204" pitchFamily="34" charset="0"/>
                <a:sym typeface="Microsoft YaHei Light" panose="020B0502040204020203" pitchFamily="34" charset="-122"/>
              </a:rPr>
              <a:t>OBJETIVO DO PROJETO</a:t>
            </a:r>
            <a:endParaRPr lang="en-US" sz="5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Microsoft YaHei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735" y="-133350"/>
            <a:ext cx="2794000" cy="2794000"/>
          </a:xfrm>
          <a:prstGeom prst="rect">
            <a:avLst/>
          </a:prstGeom>
        </p:spPr>
      </p:pic>
      <p:pic>
        <p:nvPicPr>
          <p:cNvPr id="3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28350" y="5833110"/>
            <a:ext cx="1263568" cy="1263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#ppt_h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63568" cy="126356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353185" y="2980055"/>
            <a:ext cx="9596755" cy="8978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pt-BR" sz="300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https://www.youtube.com/watch?v=GZMjR8HEQMQ</a:t>
            </a:r>
            <a:endParaRPr lang="en-US" altLang="pt-BR" sz="3000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TextBox 30"/>
          <p:cNvSpPr txBox="1"/>
          <p:nvPr/>
        </p:nvSpPr>
        <p:spPr>
          <a:xfrm>
            <a:off x="1913890" y="843280"/>
            <a:ext cx="836485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eaLnBrk="0" hangingPunct="0">
              <a:lnSpc>
                <a:spcPct val="120000"/>
              </a:lnSpc>
            </a:pPr>
            <a:r>
              <a:rPr lang="pt-BR" sz="5500" b="1" spc="300" dirty="0">
                <a:ln w="12700">
                  <a:noFill/>
                </a:ln>
                <a:gradFill>
                  <a:gsLst>
                    <a:gs pos="33000">
                      <a:srgbClr val="00FFFF"/>
                    </a:gs>
                    <a:gs pos="100000">
                      <a:srgbClr val="005DAF"/>
                    </a:gs>
                  </a:gsLst>
                  <a:lin ang="0" scaled="1"/>
                </a:gradFill>
                <a:latin typeface="Arial" panose="020B0604020202020204" pitchFamily="34" charset="0"/>
                <a:ea typeface="Arial" panose="020B0604020202020204" pitchFamily="34" charset="0"/>
                <a:sym typeface="Microsoft YaHei Light" panose="020B0502040204020203" pitchFamily="34" charset="-122"/>
              </a:rPr>
              <a:t>LINK PARA O VÍDEO</a:t>
            </a:r>
            <a:endParaRPr lang="en-US" sz="5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Microsoft YaHei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735" y="-59055"/>
            <a:ext cx="2794000" cy="2794000"/>
          </a:xfrm>
          <a:prstGeom prst="rect">
            <a:avLst/>
          </a:prstGeom>
        </p:spPr>
      </p:pic>
      <p:sp>
        <p:nvSpPr>
          <p:cNvPr id="26" name="Shape 509"/>
          <p:cNvSpPr>
            <a:spLocks noChangeArrowheads="1"/>
          </p:cNvSpPr>
          <p:nvPr/>
        </p:nvSpPr>
        <p:spPr bwMode="auto">
          <a:xfrm flipH="1">
            <a:off x="10949940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Shape 510"/>
          <p:cNvSpPr>
            <a:spLocks noChangeArrowheads="1"/>
          </p:cNvSpPr>
          <p:nvPr/>
        </p:nvSpPr>
        <p:spPr bwMode="auto">
          <a:xfrm flipH="1">
            <a:off x="10949940" y="5604510"/>
            <a:ext cx="76200" cy="11664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Shape 509"/>
          <p:cNvSpPr>
            <a:spLocks noChangeArrowheads="1"/>
          </p:cNvSpPr>
          <p:nvPr/>
        </p:nvSpPr>
        <p:spPr bwMode="auto">
          <a:xfrm flipH="1">
            <a:off x="112998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1" name="Shape 510"/>
          <p:cNvSpPr>
            <a:spLocks noChangeArrowheads="1"/>
          </p:cNvSpPr>
          <p:nvPr/>
        </p:nvSpPr>
        <p:spPr bwMode="auto">
          <a:xfrm flipH="1">
            <a:off x="11299825" y="6217920"/>
            <a:ext cx="76200" cy="55245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4" name="Shape 509"/>
          <p:cNvSpPr>
            <a:spLocks noChangeArrowheads="1"/>
          </p:cNvSpPr>
          <p:nvPr/>
        </p:nvSpPr>
        <p:spPr bwMode="auto">
          <a:xfrm flipH="1">
            <a:off x="1164907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5" name="Shape 510"/>
          <p:cNvSpPr>
            <a:spLocks noChangeArrowheads="1"/>
          </p:cNvSpPr>
          <p:nvPr/>
        </p:nvSpPr>
        <p:spPr bwMode="auto">
          <a:xfrm flipH="1">
            <a:off x="11649075" y="5958840"/>
            <a:ext cx="76200" cy="8115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Shape 509"/>
          <p:cNvSpPr>
            <a:spLocks noChangeArrowheads="1"/>
          </p:cNvSpPr>
          <p:nvPr/>
        </p:nvSpPr>
        <p:spPr bwMode="auto">
          <a:xfrm flipH="1">
            <a:off x="119983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9" name="Shape 510"/>
          <p:cNvSpPr>
            <a:spLocks noChangeArrowheads="1"/>
          </p:cNvSpPr>
          <p:nvPr/>
        </p:nvSpPr>
        <p:spPr bwMode="auto">
          <a:xfrm flipH="1">
            <a:off x="11998325" y="5751195"/>
            <a:ext cx="76200" cy="10198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2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40000" flipH="1">
            <a:off x="-158115" y="5677535"/>
            <a:ext cx="1470660" cy="14706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#ppt_h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无脊椎动物, 蠕虫, 动物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63568" cy="1263568"/>
          </a:xfrm>
          <a:prstGeom prst="rect">
            <a:avLst/>
          </a:prstGeom>
        </p:spPr>
      </p:pic>
      <p:sp>
        <p:nvSpPr>
          <p:cNvPr id="4" name="TextBox 30"/>
          <p:cNvSpPr txBox="1"/>
          <p:nvPr/>
        </p:nvSpPr>
        <p:spPr>
          <a:xfrm>
            <a:off x="1913890" y="356235"/>
            <a:ext cx="836485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eaLnBrk="0" hangingPunct="0">
              <a:lnSpc>
                <a:spcPct val="120000"/>
              </a:lnSpc>
            </a:pPr>
            <a:r>
              <a:rPr lang="pt-BR" sz="5500" b="1" spc="300" dirty="0">
                <a:ln w="12700">
                  <a:noFill/>
                </a:ln>
                <a:gradFill>
                  <a:gsLst>
                    <a:gs pos="33000">
                      <a:srgbClr val="00FFFF"/>
                    </a:gs>
                    <a:gs pos="100000">
                      <a:srgbClr val="005DAF"/>
                    </a:gs>
                  </a:gsLst>
                  <a:lin ang="0" scaled="1"/>
                </a:gradFill>
                <a:latin typeface="Arial" panose="020B0604020202020204" pitchFamily="34" charset="0"/>
                <a:ea typeface="Arial" panose="020B0604020202020204" pitchFamily="34" charset="0"/>
                <a:sym typeface="Microsoft YaHei Light" panose="020B0502040204020203" pitchFamily="34" charset="-122"/>
              </a:rPr>
              <a:t>PARTICIPANTES</a:t>
            </a:r>
            <a:endParaRPr lang="en-US" sz="5500" b="1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Microsoft YaHei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735" y="-59055"/>
            <a:ext cx="2794000" cy="2794000"/>
          </a:xfrm>
          <a:prstGeom prst="rect">
            <a:avLst/>
          </a:prstGeom>
        </p:spPr>
      </p:pic>
      <p:graphicFrame>
        <p:nvGraphicFramePr>
          <p:cNvPr id="7" name="Tabela 6"/>
          <p:cNvGraphicFramePr/>
          <p:nvPr>
            <p:custDataLst>
              <p:tags r:id="rId3"/>
            </p:custDataLst>
          </p:nvPr>
        </p:nvGraphicFramePr>
        <p:xfrm>
          <a:off x="1352550" y="2867025"/>
          <a:ext cx="9587865" cy="2428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8495"/>
                <a:gridCol w="3199765"/>
                <a:gridCol w="3189605"/>
              </a:tblGrid>
              <a:tr h="5194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Nome Completo</a:t>
                      </a:r>
                      <a:endParaRPr lang="en-US" altLang="pt-BR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/>
                      <a:r>
                        <a:rPr lang="pt-BR" sz="1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RM</a:t>
                      </a:r>
                      <a:endParaRPr lang="pt-BR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lang="pt-BR" sz="1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Turma</a:t>
                      </a:r>
                      <a:endParaRPr lang="pt-BR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/>
                </a:tc>
              </a:tr>
              <a:tr h="6591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Robert Daniel da Silva Coimbra</a:t>
                      </a:r>
                      <a:endParaRPr lang="en-US" alt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/>
                      <a:r>
                        <a:rPr 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555881</a:t>
                      </a:r>
                      <a:endParaRPr 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pt-BR" altLang="en-US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1TDSPW</a:t>
                      </a:r>
                      <a:endParaRPr lang="pt-BR" alt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</a:tr>
              <a:tr h="6267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Leonardo Menezes Parpinelli Ribas</a:t>
                      </a:r>
                      <a:endParaRPr lang="en-US" alt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557908</a:t>
                      </a:r>
                      <a:endParaRPr lang="en-US" alt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pt-BR" altLang="en-US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1TDSPW</a:t>
                      </a:r>
                      <a:endParaRPr lang="pt-BR" alt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</a:tr>
              <a:tr h="6235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Caroline Souza do Amaral</a:t>
                      </a:r>
                      <a:endParaRPr lang="en-US" alt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pt-BR" sz="15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558012</a:t>
                      </a:r>
                      <a:endParaRPr lang="en-US" altLang="pt-BR" sz="15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pt-BR" altLang="en-US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1TDSPW</a:t>
                      </a:r>
                      <a:endParaRPr lang="pt-BR" altLang="en-US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26" name="Shape 509"/>
          <p:cNvSpPr>
            <a:spLocks noChangeArrowheads="1"/>
          </p:cNvSpPr>
          <p:nvPr/>
        </p:nvSpPr>
        <p:spPr bwMode="auto">
          <a:xfrm flipH="1">
            <a:off x="10949940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Shape 510"/>
          <p:cNvSpPr>
            <a:spLocks noChangeArrowheads="1"/>
          </p:cNvSpPr>
          <p:nvPr/>
        </p:nvSpPr>
        <p:spPr bwMode="auto">
          <a:xfrm flipH="1">
            <a:off x="10949940" y="5604510"/>
            <a:ext cx="76200" cy="11664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Shape 509"/>
          <p:cNvSpPr>
            <a:spLocks noChangeArrowheads="1"/>
          </p:cNvSpPr>
          <p:nvPr/>
        </p:nvSpPr>
        <p:spPr bwMode="auto">
          <a:xfrm flipH="1">
            <a:off x="112998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1" name="Shape 510"/>
          <p:cNvSpPr>
            <a:spLocks noChangeArrowheads="1"/>
          </p:cNvSpPr>
          <p:nvPr/>
        </p:nvSpPr>
        <p:spPr bwMode="auto">
          <a:xfrm flipH="1">
            <a:off x="11299825" y="6217920"/>
            <a:ext cx="76200" cy="55245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4" name="Shape 509"/>
          <p:cNvSpPr>
            <a:spLocks noChangeArrowheads="1"/>
          </p:cNvSpPr>
          <p:nvPr/>
        </p:nvSpPr>
        <p:spPr bwMode="auto">
          <a:xfrm flipH="1">
            <a:off x="1164907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5" name="Shape 510"/>
          <p:cNvSpPr>
            <a:spLocks noChangeArrowheads="1"/>
          </p:cNvSpPr>
          <p:nvPr/>
        </p:nvSpPr>
        <p:spPr bwMode="auto">
          <a:xfrm flipH="1">
            <a:off x="11649075" y="5958840"/>
            <a:ext cx="76200" cy="8115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Shape 509"/>
          <p:cNvSpPr>
            <a:spLocks noChangeArrowheads="1"/>
          </p:cNvSpPr>
          <p:nvPr/>
        </p:nvSpPr>
        <p:spPr bwMode="auto">
          <a:xfrm flipH="1">
            <a:off x="11998325" y="5450205"/>
            <a:ext cx="76200" cy="131191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09EFE2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zh-C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9" name="Shape 510"/>
          <p:cNvSpPr>
            <a:spLocks noChangeArrowheads="1"/>
          </p:cNvSpPr>
          <p:nvPr/>
        </p:nvSpPr>
        <p:spPr bwMode="auto">
          <a:xfrm flipH="1">
            <a:off x="11998325" y="5751195"/>
            <a:ext cx="76200" cy="10198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">
                <a:srgbClr val="00FFFF"/>
              </a:gs>
              <a:gs pos="100000">
                <a:srgbClr val="005DA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360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#ppt_h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p="http://schemas.openxmlformats.org/presentationml/2006/main">
  <p:tag name="TABLE_ENDDRAG_ORIGIN_RECT" val="754*191"/>
  <p:tag name="TABLE_ENDDRAG_RECT" val="106*225*754*191"/>
</p:tagLst>
</file>

<file path=ppt/tags/tag2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英文模板">
      <a:majorFont>
        <a:latin typeface="DIN-BlackItalic"/>
        <a:ea typeface="站酷文艺体"/>
        <a:cs typeface=""/>
      </a:majorFont>
      <a:minorFont>
        <a:latin typeface="Calibri Light"/>
        <a:ea typeface="等线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1692</Words>
  <Application>WPS Presentation</Application>
  <PresentationFormat>宽屏</PresentationFormat>
  <Paragraphs>54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Microsoft YaHei Light</vt:lpstr>
      <vt:lpstr>Microsoft YaHei</vt:lpstr>
      <vt:lpstr>Arial Unicode MS</vt:lpstr>
      <vt:lpstr>Calibri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luo hai</dc:creator>
  <cp:lastModifiedBy>google1598202697</cp:lastModifiedBy>
  <cp:revision>356</cp:revision>
  <dcterms:created xsi:type="dcterms:W3CDTF">2019-04-09T02:21:00Z</dcterms:created>
  <dcterms:modified xsi:type="dcterms:W3CDTF">2024-11-22T02:56:18Z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1046-12.2.0.18911</vt:lpwstr>
  </property>
  <property fmtid="{D5CDD505-2E9C-101B-9397-08002B2CF9AE}" pid="3" name="ICV">
    <vt:lpwstr>C5ADD6DA5DF742BF8DFDF3AD21474C62_11</vt:lpwstr>
  </property>
</Properties>
</file>

<file path=docProps/thumbnail.jpeg>
</file>